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6" r:id="rId3"/>
    <p:sldId id="267" r:id="rId4"/>
    <p:sldId id="268" r:id="rId5"/>
    <p:sldId id="278" r:id="rId6"/>
    <p:sldId id="270" r:id="rId7"/>
    <p:sldId id="272" r:id="rId8"/>
    <p:sldId id="284" r:id="rId9"/>
    <p:sldId id="281" r:id="rId10"/>
    <p:sldId id="285" r:id="rId11"/>
    <p:sldId id="287" r:id="rId12"/>
    <p:sldId id="291" r:id="rId13"/>
    <p:sldId id="286" r:id="rId14"/>
    <p:sldId id="292" r:id="rId15"/>
    <p:sldId id="1807" r:id="rId16"/>
    <p:sldId id="357" r:id="rId17"/>
    <p:sldId id="1523" r:id="rId18"/>
    <p:sldId id="1804" r:id="rId19"/>
    <p:sldId id="1532" r:id="rId20"/>
    <p:sldId id="295" r:id="rId21"/>
    <p:sldId id="364" r:id="rId22"/>
    <p:sldId id="436" r:id="rId23"/>
    <p:sldId id="438" r:id="rId24"/>
    <p:sldId id="1814" r:id="rId25"/>
    <p:sldId id="1815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D6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84"/>
    <p:restoredTop sz="94593"/>
  </p:normalViewPr>
  <p:slideViewPr>
    <p:cSldViewPr snapToGrid="0" snapToObjects="1">
      <p:cViewPr varScale="1">
        <p:scale>
          <a:sx n="137" d="100"/>
          <a:sy n="137" d="100"/>
        </p:scale>
        <p:origin x="376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C2F00-53C1-844E-BFFA-AB0E45A94630}" type="datetimeFigureOut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EA0C6-41CD-3A46-B653-A5A8F9AED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11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6163-ADBB-254A-9F6E-EBD2FCBE0398}" type="datetimeFigureOut">
              <a:rPr lang="en-US" smtClean="0"/>
              <a:t>6/14/20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B59C5-08C7-A344-A12B-6EDDE548F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3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2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46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11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50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13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22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9E6A3DA-DBB4-4540-A3E6-12D26E697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D34E42-8D9A-9249-8597-416D775C2853}" type="slidenum">
              <a:rPr lang="en-GB" altLang="en-US" sz="1200"/>
              <a:pPr eaLnBrk="1" hangingPunct="1"/>
              <a:t>16</a:t>
            </a:fld>
            <a:endParaRPr lang="en-GB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1858A9B-1618-924E-B0A7-E00E5FD9420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69888" y="703263"/>
            <a:ext cx="6118225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FEB3C99-79C7-0040-BEB6-9A92ECC35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573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E8053D-11A6-B941-8006-DD6A49B55DBA}" type="slidenum">
              <a:rPr lang="en-US" altLang="x-none" sz="1200"/>
              <a:pPr eaLnBrk="1" hangingPunct="1"/>
              <a:t>20</a:t>
            </a:fld>
            <a:endParaRPr lang="en-US" altLang="x-none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71475" y="703263"/>
            <a:ext cx="6116638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5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approach integrating models for neutron transport and models</a:t>
            </a:r>
          </a:p>
          <a:p>
            <a:endParaRPr lang="en-US" dirty="0"/>
          </a:p>
          <a:p>
            <a:r>
              <a:rPr lang="en-US" dirty="0"/>
              <a:t>describing the effects of neutrons on properties of materials</a:t>
            </a:r>
          </a:p>
          <a:p>
            <a:endParaRPr lang="en-US" dirty="0"/>
          </a:p>
          <a:p>
            <a:r>
              <a:rPr lang="en-US" dirty="0"/>
              <a:t>has been recently developed at CCFE as means for assessing the</a:t>
            </a:r>
          </a:p>
          <a:p>
            <a:endParaRPr lang="en-US" dirty="0"/>
          </a:p>
          <a:p>
            <a:r>
              <a:rPr lang="en-US" dirty="0"/>
              <a:t>lifetime of materials in the extreme environment of a fusion</a:t>
            </a:r>
          </a:p>
          <a:p>
            <a:endParaRPr lang="en-US" dirty="0"/>
          </a:p>
          <a:p>
            <a:r>
              <a:rPr lang="en-US" dirty="0"/>
              <a:t>(or a fission) power plant. A detailed treatment of neutron</a:t>
            </a:r>
          </a:p>
          <a:p>
            <a:endParaRPr lang="en-US" dirty="0"/>
          </a:p>
          <a:p>
            <a:r>
              <a:rPr lang="en-US" dirty="0"/>
              <a:t>transport is a necessary element of any design study as neutron</a:t>
            </a:r>
          </a:p>
          <a:p>
            <a:endParaRPr lang="en-US" dirty="0"/>
          </a:p>
          <a:p>
            <a:r>
              <a:rPr lang="en-US" dirty="0"/>
              <a:t>spectra at any location in the device form as a result of</a:t>
            </a:r>
          </a:p>
          <a:p>
            <a:endParaRPr lang="en-US" dirty="0"/>
          </a:p>
          <a:p>
            <a:r>
              <a:rPr lang="en-US" dirty="0"/>
              <a:t>multiple events of scattering of neutrons within the structure.</a:t>
            </a:r>
          </a:p>
          <a:p>
            <a:endParaRPr lang="en-US" dirty="0"/>
          </a:p>
          <a:p>
            <a:r>
              <a:rPr lang="en-US" dirty="0"/>
              <a:t>For example, a significant proportion of neutrons bombarding</a:t>
            </a:r>
          </a:p>
          <a:p>
            <a:endParaRPr lang="en-US" dirty="0"/>
          </a:p>
          <a:p>
            <a:r>
              <a:rPr lang="en-US" dirty="0"/>
              <a:t>plasma facing materials in fact is back-scattered by the</a:t>
            </a:r>
          </a:p>
          <a:p>
            <a:endParaRPr lang="en-US" dirty="0"/>
          </a:p>
          <a:p>
            <a:r>
              <a:rPr lang="en-US" dirty="0"/>
              <a:t>structure itself, highlighting the significance of full neutron</a:t>
            </a:r>
          </a:p>
          <a:p>
            <a:endParaRPr lang="en-US" dirty="0"/>
          </a:p>
          <a:p>
            <a:r>
              <a:rPr lang="en-US" dirty="0"/>
              <a:t>transport models as a part of engineering design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00C9B-DED9-714F-B5FE-E764C500591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61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illustrates, in a 3D model of a DEMO power plant,</a:t>
            </a:r>
          </a:p>
          <a:p>
            <a:endParaRPr lang="en-US" dirty="0"/>
          </a:p>
          <a:p>
            <a:r>
              <a:rPr lang="en-US" dirty="0"/>
              <a:t>the variation of neutron spectra as a function of location in a</a:t>
            </a:r>
          </a:p>
          <a:p>
            <a:endParaRPr lang="en-US" dirty="0"/>
          </a:p>
          <a:p>
            <a:r>
              <a:rPr lang="en-US" dirty="0"/>
              <a:t>operational fusion power plant. The movies illustrate the</a:t>
            </a:r>
          </a:p>
          <a:p>
            <a:endParaRPr lang="en-US" dirty="0"/>
          </a:p>
          <a:p>
            <a:r>
              <a:rPr lang="en-US" dirty="0"/>
              <a:t>effect of transmutation resulting from exposure of materials to</a:t>
            </a:r>
          </a:p>
          <a:p>
            <a:endParaRPr lang="en-US" dirty="0"/>
          </a:p>
          <a:p>
            <a:r>
              <a:rPr lang="en-US" dirty="0"/>
              <a:t>fusion neutrons. light elements like beryllium exhibit high</a:t>
            </a:r>
          </a:p>
          <a:p>
            <a:endParaRPr lang="en-US" dirty="0"/>
          </a:p>
          <a:p>
            <a:r>
              <a:rPr lang="en-US" dirty="0"/>
              <a:t>rates of transmutation reactions producing helium and hydrogen,</a:t>
            </a:r>
          </a:p>
          <a:p>
            <a:endParaRPr lang="en-US" dirty="0"/>
          </a:p>
          <a:p>
            <a:r>
              <a:rPr lang="en-US" dirty="0"/>
              <a:t>whereas tungsten transmutes into rhenium and osmium - in the</a:t>
            </a:r>
          </a:p>
          <a:p>
            <a:endParaRPr lang="en-US" dirty="0"/>
          </a:p>
          <a:p>
            <a:r>
              <a:rPr lang="en-US" dirty="0"/>
              <a:t>latter case the low energy neutrons, backscattered and slowed</a:t>
            </a:r>
          </a:p>
          <a:p>
            <a:endParaRPr lang="en-US" dirty="0"/>
          </a:p>
          <a:p>
            <a:r>
              <a:rPr lang="en-US" dirty="0"/>
              <a:t>down in the structure rather than neutrons emerging directly</a:t>
            </a:r>
          </a:p>
          <a:p>
            <a:endParaRPr lang="en-US" dirty="0"/>
          </a:p>
          <a:p>
            <a:r>
              <a:rPr lang="en-US" dirty="0"/>
              <a:t>from the burning plasma, predominantly cause the transmutation</a:t>
            </a:r>
          </a:p>
          <a:p>
            <a:endParaRPr lang="en-US" dirty="0"/>
          </a:p>
          <a:p>
            <a:r>
              <a:rPr lang="en-US" dirty="0"/>
              <a:t>reactions [this is an unusual and not often appreciated fact -</a:t>
            </a:r>
          </a:p>
          <a:p>
            <a:endParaRPr lang="en-US" dirty="0"/>
          </a:p>
          <a:p>
            <a:r>
              <a:rPr lang="en-US" dirty="0"/>
              <a:t>for example, testing tungsten in fission reactors is not</a:t>
            </a:r>
          </a:p>
          <a:p>
            <a:endParaRPr lang="en-US" dirty="0"/>
          </a:p>
          <a:p>
            <a:r>
              <a:rPr lang="en-US" dirty="0"/>
              <a:t>representative unless specimens are well shielded from the low</a:t>
            </a:r>
          </a:p>
          <a:p>
            <a:endParaRPr lang="en-US" dirty="0"/>
          </a:p>
          <a:p>
            <a:r>
              <a:rPr lang="en-US" dirty="0"/>
              <a:t>energy neutrons].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00C9B-DED9-714F-B5FE-E764C500591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2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3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5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4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5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6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7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8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9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4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10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3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4086" y="2041164"/>
            <a:ext cx="9347872" cy="861774"/>
          </a:xfrm>
        </p:spPr>
        <p:txBody>
          <a:bodyPr bIns="91440" anchor="b" anchorCtr="1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2228850"/>
          </a:xfrm>
        </p:spPr>
        <p:txBody>
          <a:bodyPr tIns="182880" anchor="t" anchorCtr="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7" y="177307"/>
            <a:ext cx="1403604" cy="283464"/>
          </a:xfrm>
          <a:prstGeom prst="rect">
            <a:avLst/>
          </a:prstGeom>
        </p:spPr>
      </p:pic>
      <p:pic>
        <p:nvPicPr>
          <p:cNvPr id="8" name="Picture 7" descr="princeton-university-logo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180979"/>
            <a:ext cx="1014618" cy="2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and Space for Picture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5EB7-8443-1841-A016-9DDA42E8DFBD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54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41073"/>
            <a:ext cx="44973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020895"/>
            <a:ext cx="4497388" cy="35737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41073"/>
            <a:ext cx="4498974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20895"/>
            <a:ext cx="4498974" cy="35737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3AF8-0A32-AC42-B5B0-CFF8E5AA2FE9}" type="datetime1">
              <a:rPr lang="en-US" smtClean="0"/>
              <a:t>6/14/20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2000" y="644071"/>
            <a:ext cx="9071" cy="395055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87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8D521-3644-EE44-A40F-38B35066F10F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523875"/>
            <a:ext cx="9144000" cy="4102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99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A675-AD25-F245-859C-80D43F4BA23D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523875"/>
            <a:ext cx="9144000" cy="362227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0" y="4146153"/>
            <a:ext cx="9144000" cy="479822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465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9E9-6D6E-244F-8AA0-06335958E473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5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641-0633-3B4A-BA3E-1E6CE2B36DE2}" type="datetime1">
              <a:rPr lang="en-US" smtClean="0"/>
              <a:t>6/14/20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8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642102"/>
            <a:ext cx="8536756" cy="4396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3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85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64" y="0"/>
            <a:ext cx="7881937" cy="5693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681037"/>
            <a:ext cx="4279900" cy="3996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681037"/>
            <a:ext cx="4281488" cy="3996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7092950" y="4786313"/>
            <a:ext cx="1295400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900113" y="4786313"/>
            <a:ext cx="6192837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976" y="4786312"/>
            <a:ext cx="846138" cy="1857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5499B35-720E-EA4E-8B4D-80BF9AB14559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66404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2264"/>
            <a:ext cx="9235440" cy="677108"/>
          </a:xfrm>
        </p:spPr>
        <p:txBody>
          <a:bodyPr lIns="914400" rIns="914400" bIns="91440" anchor="ctr" anchorCtr="1"/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9BD1-6F8D-2949-B971-81B32AF6146E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9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0895"/>
            <a:ext cx="9144000" cy="357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D0FC-51B3-124C-A220-7E69F2D105AF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47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23668"/>
            <a:ext cx="4495800" cy="4070956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23668"/>
            <a:ext cx="4495800" cy="4070956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6E090-37A2-434C-ABD8-5728EE363E66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D7E-8890-5549-82C1-25EC09B31443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74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and Space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8521" y="523667"/>
            <a:ext cx="4495800" cy="4070956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25FB-E163-AA4C-8AEF-17820A7D6882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and Space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23668"/>
            <a:ext cx="4495800" cy="4070956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5244-E3E9-7345-AEFA-BCD96E2ADC5C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and Space for Picture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8991-FA5A-854C-966B-70D1180C0986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3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  <a:prstGeom prst="rect">
            <a:avLst/>
          </a:prstGeom>
          <a:solidFill>
            <a:schemeClr val="accent3"/>
          </a:solidFill>
          <a:ln w="15875" cmpd="sng">
            <a:solidFill>
              <a:schemeClr val="accent3">
                <a:lumMod val="75000"/>
              </a:schemeClr>
            </a:solidFill>
          </a:ln>
        </p:spPr>
        <p:txBody>
          <a:bodyPr vert="horz" lIns="457200" tIns="91440" rIns="457200" bIns="45720" rtlCol="0" anchor="t" anchorCtr="1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23667"/>
            <a:ext cx="9144000" cy="4073403"/>
          </a:xfrm>
          <a:prstGeom prst="rect">
            <a:avLst/>
          </a:prstGeom>
          <a:noFill/>
        </p:spPr>
        <p:txBody>
          <a:bodyPr vert="horz" lIns="274320" tIns="91440" rIns="27432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49625"/>
            <a:ext cx="1816085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530EE-5CB5-BC47-924C-54E79EE91C6C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285" y="474962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715" y="474962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1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62" r:id="rId6"/>
    <p:sldLayoutId id="2147483658" r:id="rId7"/>
    <p:sldLayoutId id="2147483657" r:id="rId8"/>
    <p:sldLayoutId id="2147483663" r:id="rId9"/>
    <p:sldLayoutId id="2147483664" r:id="rId10"/>
    <p:sldLayoutId id="2147483653" r:id="rId11"/>
    <p:sldLayoutId id="2147483659" r:id="rId12"/>
    <p:sldLayoutId id="2147483660" r:id="rId13"/>
    <p:sldLayoutId id="2147483654" r:id="rId14"/>
    <p:sldLayoutId id="2147483656" r:id="rId15"/>
    <p:sldLayoutId id="2147483655" r:id="rId16"/>
    <p:sldLayoutId id="2147483666" r:id="rId17"/>
    <p:sldLayoutId id="2147483669" r:id="rId18"/>
    <p:sldLayoutId id="2147483670" r:id="rId19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wmf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//Users/scowley/Desktop/Presentations/General%20audience%20Talk/Hirsch%202017/W_divertor.mp4" TargetMode="External"/><Relationship Id="rId1" Type="http://schemas.microsoft.com/office/2007/relationships/media" Target="file:////Users/scowley/Desktop/Presentations/General%20audience%20Talk/Hirsch%202017/W_divertor.mp4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F3CCAC-6D90-F646-80B7-952DF5928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4086" y="1364055"/>
            <a:ext cx="9347872" cy="1538883"/>
          </a:xfrm>
        </p:spPr>
        <p:txBody>
          <a:bodyPr/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Introduction to</a:t>
            </a:r>
            <a:br>
              <a:rPr lang="en-US" dirty="0">
                <a:latin typeface="Candara" charset="0"/>
                <a:ea typeface="Candara" charset="0"/>
                <a:cs typeface="Candara" charset="0"/>
              </a:rPr>
            </a:br>
            <a:r>
              <a:rPr lang="en-US" dirty="0">
                <a:latin typeface="Candara" charset="0"/>
                <a:ea typeface="Candara" charset="0"/>
                <a:cs typeface="Candara" charset="0"/>
              </a:rPr>
              <a:t>Fusion Part 1.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A46D16-4FCA-B44C-BF89-29BB413E0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Steve Cowley, </a:t>
            </a:r>
          </a:p>
          <a:p>
            <a:r>
              <a:rPr lang="en-US" dirty="0">
                <a:solidFill>
                  <a:schemeClr val="tx1"/>
                </a:solidFill>
              </a:rPr>
              <a:t>PPPL</a:t>
            </a:r>
          </a:p>
        </p:txBody>
      </p:sp>
    </p:spTree>
    <p:extLst>
      <p:ext uri="{BB962C8B-B14F-4D97-AF65-F5344CB8AC3E}">
        <p14:creationId xmlns:p14="http://schemas.microsoft.com/office/powerpoint/2010/main" val="3976378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601387" y="1251569"/>
            <a:ext cx="5872120" cy="2142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Vessels can only hold a few tens or hundreds of</a:t>
            </a:r>
          </a:p>
          <a:p>
            <a:pPr algn="ctr"/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Atmospheres.</a:t>
            </a:r>
          </a:p>
          <a:p>
            <a:pPr algn="ctr"/>
            <a:endParaRPr lang="en-US" sz="222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endParaRPr lang="en-US" sz="222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Therefore we can either do fusion in a very low </a:t>
            </a:r>
          </a:p>
          <a:p>
            <a:pPr algn="ctr"/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density plasma or in an exploding plasma.</a:t>
            </a:r>
          </a:p>
        </p:txBody>
      </p:sp>
    </p:spTree>
    <p:extLst>
      <p:ext uri="{BB962C8B-B14F-4D97-AF65-F5344CB8AC3E}">
        <p14:creationId xmlns:p14="http://schemas.microsoft.com/office/powerpoint/2010/main" val="303942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90" y="1111102"/>
            <a:ext cx="6416335" cy="3609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9921" y="115353"/>
            <a:ext cx="3389069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Magnetic fusion </a:t>
            </a:r>
            <a:r>
              <a:rPr lang="mr-IN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making a bottle</a:t>
            </a:r>
          </a:p>
        </p:txBody>
      </p:sp>
    </p:spTree>
    <p:extLst>
      <p:ext uri="{BB962C8B-B14F-4D97-AF65-F5344CB8AC3E}">
        <p14:creationId xmlns:p14="http://schemas.microsoft.com/office/powerpoint/2010/main" val="211205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9921" y="115353"/>
            <a:ext cx="3688830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Motion of Particle in a Magnetic Field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69" y="179178"/>
            <a:ext cx="6855062" cy="5141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2CD57-0D78-214C-B488-BFB6EAE02B2F}"/>
              </a:ext>
            </a:extLst>
          </p:cNvPr>
          <p:cNvSpPr txBox="1"/>
          <p:nvPr/>
        </p:nvSpPr>
        <p:spPr>
          <a:xfrm>
            <a:off x="2428406" y="4658815"/>
            <a:ext cx="397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Will Fox’s lecture tomorrow at 13:30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B309E5-0BF6-374B-A0E4-EDE02C2512F0}"/>
              </a:ext>
            </a:extLst>
          </p:cNvPr>
          <p:cNvCxnSpPr/>
          <p:nvPr/>
        </p:nvCxnSpPr>
        <p:spPr>
          <a:xfrm flipV="1">
            <a:off x="6076122" y="2749826"/>
            <a:ext cx="218661" cy="775252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ABA4D7-9EF8-174D-B6AB-E27367628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278" y="2664792"/>
            <a:ext cx="342900" cy="31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B0357C-0F61-044F-B539-757517B2711C}"/>
              </a:ext>
            </a:extLst>
          </p:cNvPr>
          <p:cNvSpPr txBox="1"/>
          <p:nvPr/>
        </p:nvSpPr>
        <p:spPr>
          <a:xfrm>
            <a:off x="6864673" y="2664792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Larmor Radius</a:t>
            </a:r>
          </a:p>
        </p:txBody>
      </p:sp>
    </p:spTree>
    <p:extLst>
      <p:ext uri="{BB962C8B-B14F-4D97-AF65-F5344CB8AC3E}">
        <p14:creationId xmlns:p14="http://schemas.microsoft.com/office/powerpoint/2010/main" val="4126449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t_banana copy 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469" y="0"/>
            <a:ext cx="6855062" cy="51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59922" y="115353"/>
            <a:ext cx="1938351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Magnetic </a:t>
            </a:r>
            <a:r>
              <a:rPr lang="en-GB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Pressure</a:t>
            </a:r>
            <a:endParaRPr lang="en-US" sz="1745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4383" y="907281"/>
            <a:ext cx="3858749" cy="1313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7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Magnetic </a:t>
            </a:r>
            <a:r>
              <a:rPr lang="en-GB" sz="1587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Field has to push on the particles</a:t>
            </a:r>
          </a:p>
          <a:p>
            <a:endParaRPr lang="en-GB" sz="1587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endParaRPr lang="en-GB" sz="1587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endParaRPr lang="en-GB" sz="1587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r>
              <a:rPr lang="en-GB" sz="1587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Ampere’s law for a current carrying wire </a:t>
            </a:r>
            <a:endParaRPr lang="en-US" sz="1587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21" y="2606305"/>
            <a:ext cx="3699309" cy="208086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988271" y="3392897"/>
            <a:ext cx="944570" cy="2267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39900" y="3404231"/>
            <a:ext cx="284052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rgbClr val="FFFF00"/>
                </a:solidFill>
              </a:rPr>
              <a:t>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87920" y="4073217"/>
            <a:ext cx="19492" cy="347372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10589" y="4073217"/>
            <a:ext cx="248786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817" y="902155"/>
            <a:ext cx="1832184" cy="583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63" y="1861433"/>
            <a:ext cx="1448971" cy="9926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90" y="2340479"/>
            <a:ext cx="3362040" cy="19374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 rot="678843">
            <a:off x="6320715" y="2259498"/>
            <a:ext cx="332489" cy="695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8"/>
          </a:p>
        </p:txBody>
      </p:sp>
      <p:sp>
        <p:nvSpPr>
          <p:cNvPr id="30" name="TextBox 29"/>
          <p:cNvSpPr txBox="1"/>
          <p:nvPr/>
        </p:nvSpPr>
        <p:spPr>
          <a:xfrm>
            <a:off x="5531510" y="2980477"/>
            <a:ext cx="1567032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rgbClr val="FF0000"/>
                </a:solidFill>
              </a:rPr>
              <a:t>Magnetic pressure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643" y="3477453"/>
            <a:ext cx="1249352" cy="876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5D0E90-FEB2-4E47-A9AA-D426178B3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611" y="4571381"/>
            <a:ext cx="5792902" cy="4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4" y="593889"/>
            <a:ext cx="5433475" cy="3056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369D21-8335-2F4A-A1EE-28E69714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95" y="844036"/>
            <a:ext cx="5452659" cy="38130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26F7F3-1F10-604B-B394-FB2BC59CF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81043-0C94-2842-BAA0-FE6D1B07DE56}"/>
              </a:ext>
            </a:extLst>
          </p:cNvPr>
          <p:cNvSpPr txBox="1"/>
          <p:nvPr/>
        </p:nvSpPr>
        <p:spPr>
          <a:xfrm>
            <a:off x="5241196" y="1376313"/>
            <a:ext cx="1709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Plasma Pressure</a:t>
            </a:r>
          </a:p>
          <a:p>
            <a:pPr algn="ctr"/>
            <a:r>
              <a:rPr lang="en-US" dirty="0"/>
              <a:t>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E9E01-364C-AA46-AFF0-4A680C5A50DB}"/>
              </a:ext>
            </a:extLst>
          </p:cNvPr>
          <p:cNvSpPr txBox="1"/>
          <p:nvPr/>
        </p:nvSpPr>
        <p:spPr>
          <a:xfrm>
            <a:off x="4494068" y="4558608"/>
            <a:ext cx="1979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pressure </a:t>
            </a:r>
          </a:p>
          <a:p>
            <a:pPr algn="ctr"/>
            <a:r>
              <a:rPr lang="en-US" dirty="0"/>
              <a:t>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4689F-21A3-634C-BF81-D19D0D54AED1}"/>
              </a:ext>
            </a:extLst>
          </p:cNvPr>
          <p:cNvSpPr txBox="1"/>
          <p:nvPr/>
        </p:nvSpPr>
        <p:spPr>
          <a:xfrm>
            <a:off x="6702458" y="4543030"/>
            <a:ext cx="2046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Magnetic Curvature</a:t>
            </a:r>
          </a:p>
          <a:p>
            <a:pPr algn="ctr"/>
            <a:r>
              <a:rPr lang="en-US" dirty="0"/>
              <a:t>force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D6D3B6-9B19-5749-84BE-7C558825CDE5}"/>
              </a:ext>
            </a:extLst>
          </p:cNvPr>
          <p:cNvSpPr txBox="1"/>
          <p:nvPr/>
        </p:nvSpPr>
        <p:spPr>
          <a:xfrm>
            <a:off x="5979889" y="2736465"/>
            <a:ext cx="144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Ampere’s law</a:t>
            </a:r>
          </a:p>
        </p:txBody>
      </p:sp>
    </p:spTree>
    <p:extLst>
      <p:ext uri="{BB962C8B-B14F-4D97-AF65-F5344CB8AC3E}">
        <p14:creationId xmlns:p14="http://schemas.microsoft.com/office/powerpoint/2010/main" val="70317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>
            <a:extLst>
              <a:ext uri="{FF2B5EF4-FFF2-40B4-BE49-F238E27FC236}">
                <a16:creationId xmlns:a16="http://schemas.microsoft.com/office/drawing/2014/main" id="{45EAF39A-402C-2D4E-A92A-01D5A9CA6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34290"/>
            <a:ext cx="9144000" cy="507831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2400" dirty="0"/>
              <a:t>Simple considerations – things we all know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64581CA8-4DE3-944C-89DA-42E76B29F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366" y="1062038"/>
            <a:ext cx="6047184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1C6B"/>
              </a:solidFill>
            </a:endParaRPr>
          </a:p>
        </p:txBody>
      </p:sp>
      <p:sp>
        <p:nvSpPr>
          <p:cNvPr id="741380" name="Rectangle 4">
            <a:extLst>
              <a:ext uri="{FF2B5EF4-FFF2-40B4-BE49-F238E27FC236}">
                <a16:creationId xmlns:a16="http://schemas.microsoft.com/office/drawing/2014/main" id="{4A8E055D-B9DF-B44B-AC2D-B948B6F37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1" y="83343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1381" name="Rectangle 5">
            <a:extLst>
              <a:ext uri="{FF2B5EF4-FFF2-40B4-BE49-F238E27FC236}">
                <a16:creationId xmlns:a16="http://schemas.microsoft.com/office/drawing/2014/main" id="{C16E0C09-2576-1545-9B05-845D9D158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642" y="592275"/>
            <a:ext cx="77144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plasma at 10-20Kev temperatures (100-200MºC) D-T fusion power density is approximated by:</a:t>
            </a:r>
          </a:p>
        </p:txBody>
      </p:sp>
      <p:sp>
        <p:nvSpPr>
          <p:cNvPr id="741383" name="Line 7">
            <a:extLst>
              <a:ext uri="{FF2B5EF4-FFF2-40B4-BE49-F238E27FC236}">
                <a16:creationId xmlns:a16="http://schemas.microsoft.com/office/drawing/2014/main" id="{91B76B34-0311-504C-A916-1659F67EBB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7700" y="1856943"/>
            <a:ext cx="114300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41384" name="Rectangle 8">
            <a:extLst>
              <a:ext uri="{FF2B5EF4-FFF2-40B4-BE49-F238E27FC236}">
                <a16:creationId xmlns:a16="http://schemas.microsoft.com/office/drawing/2014/main" id="{BDCB9AEC-C0AD-754B-8332-A3B94EE35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1" y="2205038"/>
            <a:ext cx="2709524" cy="323165"/>
          </a:xfrm>
          <a:prstGeom prst="rect">
            <a:avLst/>
          </a:prstGeom>
          <a:solidFill>
            <a:srgbClr val="FBE0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Plasma pressure in atmospheres</a:t>
            </a:r>
          </a:p>
        </p:txBody>
      </p:sp>
      <p:sp>
        <p:nvSpPr>
          <p:cNvPr id="741385" name="Rectangle 9">
            <a:extLst>
              <a:ext uri="{FF2B5EF4-FFF2-40B4-BE49-F238E27FC236}">
                <a16:creationId xmlns:a16="http://schemas.microsoft.com/office/drawing/2014/main" id="{12881E1C-D848-5347-AEF3-C560D4022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234" y="2440885"/>
            <a:ext cx="23006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Magnetic pressure:</a:t>
            </a:r>
          </a:p>
          <a:p>
            <a:pPr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Figure of merit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Limited by stability:</a:t>
            </a:r>
          </a:p>
        </p:txBody>
      </p:sp>
      <p:pic>
        <p:nvPicPr>
          <p:cNvPr id="23563" name="Picture 1" descr="latex-image-1.pdf">
            <a:extLst>
              <a:ext uri="{FF2B5EF4-FFF2-40B4-BE49-F238E27FC236}">
                <a16:creationId xmlns:a16="http://schemas.microsoft.com/office/drawing/2014/main" id="{65695237-89E7-0446-8AA6-25F0528A5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87" y="4498401"/>
            <a:ext cx="2475763" cy="30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8F20E-0D65-9447-B379-8A0C00E02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719" y="3263777"/>
            <a:ext cx="1484074" cy="5733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A2D30F-72A0-6444-8430-A245957BB6A7}"/>
              </a:ext>
            </a:extLst>
          </p:cNvPr>
          <p:cNvSpPr/>
          <p:nvPr/>
        </p:nvSpPr>
        <p:spPr>
          <a:xfrm>
            <a:off x="3071004" y="4446642"/>
            <a:ext cx="2978988" cy="4876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8F0B1-8B5C-CF46-BB66-51C937D861E4}"/>
              </a:ext>
            </a:extLst>
          </p:cNvPr>
          <p:cNvSpPr/>
          <p:nvPr/>
        </p:nvSpPr>
        <p:spPr>
          <a:xfrm>
            <a:off x="2319889" y="3179549"/>
            <a:ext cx="3845122" cy="7514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87305-F573-EA49-B322-8B6235EF2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50" y="1398031"/>
            <a:ext cx="58293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Princeton – TFTR 1994,  JET 1997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C2889-BA3B-C74D-883F-937157AD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88" y="538928"/>
            <a:ext cx="6076413" cy="4604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3D0809-8685-2949-BF6B-8DD6448B2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112" y="3106561"/>
            <a:ext cx="3047710" cy="2031807"/>
          </a:xfrm>
          <a:prstGeom prst="rect">
            <a:avLst/>
          </a:prstGeom>
        </p:spPr>
      </p:pic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8BF032B7-755B-B74E-8DA0-19835D6AFF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590550"/>
          <a:ext cx="2628362" cy="262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Document" r:id="rId5" imgW="1257300" imgH="1111250" progId="Word.Document.8">
                  <p:embed/>
                </p:oleObj>
              </mc:Choice>
              <mc:Fallback>
                <p:oleObj name="Document" r:id="rId5" imgW="1257300" imgH="1111250" progId="Word.Document.8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8BF032B7-755B-B74E-8DA0-19835D6AFF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90550"/>
                        <a:ext cx="2628362" cy="262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8620DD2-0841-AD44-9A1B-93EAC8A2E2FD}"/>
              </a:ext>
            </a:extLst>
          </p:cNvPr>
          <p:cNvSpPr txBox="1"/>
          <p:nvPr/>
        </p:nvSpPr>
        <p:spPr>
          <a:xfrm>
            <a:off x="1275009" y="3630021"/>
            <a:ext cx="6369116" cy="49244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Could we sustain these fusion grade plasmas?</a:t>
            </a:r>
          </a:p>
        </p:txBody>
      </p:sp>
    </p:spTree>
    <p:extLst>
      <p:ext uri="{BB962C8B-B14F-4D97-AF65-F5344CB8AC3E}">
        <p14:creationId xmlns:p14="http://schemas.microsoft.com/office/powerpoint/2010/main" val="23540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A8BA-7B29-EB40-9B23-453957D8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F3133-20C3-9546-B5DD-8104992A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2FE4C-E5B2-874F-9D7F-81C8E2D7D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BD0B9A5-88C5-5F45-BBD4-368887901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43"/>
          <a:stretch/>
        </p:blipFill>
        <p:spPr>
          <a:xfrm>
            <a:off x="0" y="-45720"/>
            <a:ext cx="9144001" cy="5704342"/>
          </a:xfrm>
          <a:prstGeom prst="rect">
            <a:avLst/>
          </a:prstGeom>
        </p:spPr>
      </p:pic>
      <p:pic>
        <p:nvPicPr>
          <p:cNvPr id="5" name="Picture 4" descr="A large white building&#13;&#10;&#13;&#10;Description automatically generated">
            <a:extLst>
              <a:ext uri="{FF2B5EF4-FFF2-40B4-BE49-F238E27FC236}">
                <a16:creationId xmlns:a16="http://schemas.microsoft.com/office/drawing/2014/main" id="{BCFD955D-E108-8046-86F3-BC872FAC6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3" y="1066800"/>
            <a:ext cx="9144000" cy="300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07F267-8132-374E-B83A-4DDB33C3322A}"/>
              </a:ext>
            </a:extLst>
          </p:cNvPr>
          <p:cNvSpPr txBox="1"/>
          <p:nvPr/>
        </p:nvSpPr>
        <p:spPr>
          <a:xfrm>
            <a:off x="3300248" y="4313663"/>
            <a:ext cx="117371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/>
              <a:t>&gt;$20B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8D40A-EF86-F045-958E-FE624CCC4BA2}"/>
              </a:ext>
            </a:extLst>
          </p:cNvPr>
          <p:cNvSpPr txBox="1"/>
          <p:nvPr/>
        </p:nvSpPr>
        <p:spPr>
          <a:xfrm>
            <a:off x="4670033" y="4267496"/>
            <a:ext cx="337720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Central Pressure = 7 Atmospheres.</a:t>
            </a:r>
          </a:p>
          <a:p>
            <a:r>
              <a:rPr lang="en-US" i="1" dirty="0"/>
              <a:t>Magnetic field = 5.2T</a:t>
            </a:r>
          </a:p>
          <a:p>
            <a:r>
              <a:rPr lang="en-US" i="1" dirty="0"/>
              <a:t>Current up to 15 million amps.  </a:t>
            </a:r>
          </a:p>
        </p:txBody>
      </p:sp>
    </p:spTree>
    <p:extLst>
      <p:ext uri="{BB962C8B-B14F-4D97-AF65-F5344CB8AC3E}">
        <p14:creationId xmlns:p14="http://schemas.microsoft.com/office/powerpoint/2010/main" val="11787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6CA8C-405E-E340-BC57-CEB917EE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ITER do?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BE715-94BB-F149-A41D-C526AE44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9BD1-6F8D-2949-B971-81B32AF6146E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0EA25-C811-C244-92DA-4A255A49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363B5-1A39-CD49-88D3-35F02F4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1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2" name="Rectangle 4"/>
          <p:cNvSpPr>
            <a:spLocks noChangeArrowheads="1"/>
          </p:cNvSpPr>
          <p:nvPr/>
        </p:nvSpPr>
        <p:spPr bwMode="auto">
          <a:xfrm>
            <a:off x="1732387" y="790148"/>
            <a:ext cx="5977919" cy="35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725" dirty="0">
                <a:latin typeface="Candara" charset="0"/>
              </a:rPr>
              <a:t>Arthur Stanley Eddington -- delivered the presidential address.</a:t>
            </a:r>
          </a:p>
        </p:txBody>
      </p:sp>
      <p:sp>
        <p:nvSpPr>
          <p:cNvPr id="800773" name="Rectangle 5"/>
          <p:cNvSpPr>
            <a:spLocks noChangeArrowheads="1"/>
          </p:cNvSpPr>
          <p:nvPr/>
        </p:nvSpPr>
        <p:spPr bwMode="auto">
          <a:xfrm>
            <a:off x="3447342" y="1168606"/>
            <a:ext cx="4406976" cy="230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799" dirty="0">
                <a:latin typeface="Candara" charset="0"/>
              </a:rPr>
              <a:t>One of the many questions he addressed is:</a:t>
            </a:r>
          </a:p>
          <a:p>
            <a:pPr eaLnBrk="0" hangingPunct="0">
              <a:defRPr/>
            </a:pPr>
            <a:endParaRPr lang="en-US" sz="1799" dirty="0">
              <a:latin typeface="Candara" charset="0"/>
            </a:endParaRPr>
          </a:p>
          <a:p>
            <a:pPr eaLnBrk="0" hangingPunct="0">
              <a:defRPr/>
            </a:pPr>
            <a:r>
              <a:rPr lang="en-US" sz="1799" dirty="0">
                <a:latin typeface="Candara" charset="0"/>
              </a:rPr>
              <a:t>Where does the energy radiated by </a:t>
            </a:r>
          </a:p>
          <a:p>
            <a:pPr eaLnBrk="0" hangingPunct="0">
              <a:defRPr/>
            </a:pPr>
            <a:r>
              <a:rPr lang="en-US" sz="1799" dirty="0">
                <a:latin typeface="Candara" charset="0"/>
              </a:rPr>
              <a:t>the stars/sun come from?</a:t>
            </a:r>
          </a:p>
          <a:p>
            <a:pPr eaLnBrk="0" hangingPunct="0">
              <a:defRPr/>
            </a:pPr>
            <a:endParaRPr lang="en-US" sz="1799" dirty="0">
              <a:latin typeface="Candara" charset="0"/>
            </a:endParaRPr>
          </a:p>
          <a:p>
            <a:pPr eaLnBrk="0" hangingPunct="0">
              <a:defRPr/>
            </a:pPr>
            <a:r>
              <a:rPr lang="en-US" sz="1799" dirty="0">
                <a:latin typeface="Candara" charset="0"/>
              </a:rPr>
              <a:t>F. W. Aston had measured the masses of </a:t>
            </a:r>
          </a:p>
          <a:p>
            <a:pPr eaLnBrk="0" hangingPunct="0">
              <a:defRPr/>
            </a:pPr>
            <a:r>
              <a:rPr lang="en-US" sz="1799" dirty="0">
                <a:latin typeface="Candara" charset="0"/>
              </a:rPr>
              <a:t>elements and shown:</a:t>
            </a:r>
          </a:p>
          <a:p>
            <a:pPr eaLnBrk="0" hangingPunct="0">
              <a:defRPr/>
            </a:pPr>
            <a:r>
              <a:rPr lang="en-US" sz="1799" dirty="0" err="1">
                <a:latin typeface="Candara" charset="0"/>
              </a:rPr>
              <a:t>M</a:t>
            </a:r>
            <a:r>
              <a:rPr lang="en-US" sz="1799" baseline="-25000" dirty="0" err="1">
                <a:latin typeface="Candara" charset="0"/>
              </a:rPr>
              <a:t>hydrogen</a:t>
            </a:r>
            <a:r>
              <a:rPr lang="en-US" sz="1799" baseline="-25000" dirty="0">
                <a:latin typeface="Candara" charset="0"/>
              </a:rPr>
              <a:t> </a:t>
            </a:r>
            <a:r>
              <a:rPr lang="en-US" sz="1799" dirty="0">
                <a:latin typeface="Candara" charset="0"/>
              </a:rPr>
              <a:t>= 1.008 and </a:t>
            </a:r>
            <a:r>
              <a:rPr lang="en-US" sz="1799" dirty="0" err="1">
                <a:latin typeface="Candara" charset="0"/>
              </a:rPr>
              <a:t>M</a:t>
            </a:r>
            <a:r>
              <a:rPr lang="en-US" sz="1799" baseline="-25000" dirty="0" err="1">
                <a:latin typeface="Candara" charset="0"/>
              </a:rPr>
              <a:t>helium</a:t>
            </a:r>
            <a:r>
              <a:rPr lang="en-US" sz="1799" dirty="0">
                <a:latin typeface="Candara" charset="0"/>
              </a:rPr>
              <a:t>= 4.0</a:t>
            </a:r>
          </a:p>
        </p:txBody>
      </p:sp>
      <p:pic>
        <p:nvPicPr>
          <p:cNvPr id="17413" name="Picture 7" descr="edding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26" y="1222160"/>
            <a:ext cx="1731617" cy="228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10964" y="3851124"/>
            <a:ext cx="4963090" cy="680956"/>
          </a:xfrm>
          <a:prstGeom prst="rect">
            <a:avLst/>
          </a:prstGeom>
          <a:solidFill>
            <a:srgbClr val="FBE0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75" b="1" dirty="0">
                <a:latin typeface="Candara" charset="0"/>
              </a:rPr>
              <a:t>“F. W. Aston's experiments seem to leave no room for doubt that all </a:t>
            </a:r>
          </a:p>
          <a:p>
            <a:pPr eaLnBrk="0" hangingPunct="0">
              <a:defRPr/>
            </a:pPr>
            <a:r>
              <a:rPr lang="en-US" sz="1275" b="1" dirty="0">
                <a:latin typeface="Candara" charset="0"/>
              </a:rPr>
              <a:t>the elements (nuclei) are constituted out of hydrogen atoms bound </a:t>
            </a:r>
          </a:p>
          <a:p>
            <a:pPr eaLnBrk="0" hangingPunct="0">
              <a:defRPr/>
            </a:pPr>
            <a:r>
              <a:rPr lang="en-US" sz="1275" b="1" dirty="0">
                <a:latin typeface="Candara" charset="0"/>
              </a:rPr>
              <a:t>together with negative electrons”.</a:t>
            </a:r>
            <a:endParaRPr lang="en-US" sz="1799" b="1" dirty="0">
              <a:latin typeface="Candar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36510B-D4A0-E04D-8996-68FAD622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</p:spPr>
        <p:txBody>
          <a:bodyPr/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1920 The British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9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572000" y="3514321"/>
            <a:ext cx="3313280" cy="6855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pic>
        <p:nvPicPr>
          <p:cNvPr id="28674" name="Picture 4" descr="ITER-FEAT Tokamak core 3D2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1" t="2116" b="4233"/>
          <a:stretch>
            <a:fillRect/>
          </a:stretch>
        </p:blipFill>
        <p:spPr bwMode="auto">
          <a:xfrm>
            <a:off x="1205166" y="743734"/>
            <a:ext cx="3240682" cy="43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909547" y="1337601"/>
            <a:ext cx="2717924" cy="3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>
                <a:ea typeface="ＭＳ Ｐゴシック" charset="0"/>
                <a:cs typeface="ＭＳ Ｐゴシック" charset="0"/>
              </a:rPr>
              <a:t>Turbulent Plasma Energy Loss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2515482" y="2171872"/>
            <a:ext cx="2342146" cy="9711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pic>
        <p:nvPicPr>
          <p:cNvPr id="28677" name="Picture 7" descr="latex-image-1"/>
          <p:cNvPicPr>
            <a:picLocks noChangeAspect="1" noChangeArrowheads="1"/>
          </p:cNvPicPr>
          <p:nvPr/>
        </p:nvPicPr>
        <p:blipFill>
          <a:blip r:embed="rId4">
            <a:lum bright="-14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53" y="1771993"/>
            <a:ext cx="2170769" cy="43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5094423" y="2571750"/>
            <a:ext cx="2124429" cy="59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499" i="1">
                <a:ea typeface="ＭＳ Ｐゴシック" charset="0"/>
                <a:cs typeface="ＭＳ Ｐゴシック" charset="0"/>
              </a:rPr>
              <a:t>External Plasma heating </a:t>
            </a:r>
          </a:p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275" i="1">
                <a:latin typeface="Bradley Hand ITC TT-Bold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499" i="1" baseline="-25000">
                <a:ea typeface="ＭＳ Ｐゴシック" charset="0"/>
                <a:cs typeface="ＭＳ Ｐゴシック" charset="0"/>
              </a:rPr>
              <a:t>Heat</a:t>
            </a:r>
            <a:r>
              <a:rPr lang="en-US" sz="1499" i="1">
                <a:ea typeface="ＭＳ Ｐゴシック" charset="0"/>
                <a:cs typeface="ＭＳ Ｐゴシック" charset="0"/>
              </a:rPr>
              <a:t>~50MW</a:t>
            </a:r>
          </a:p>
        </p:txBody>
      </p:sp>
      <p:pic>
        <p:nvPicPr>
          <p:cNvPr id="28679" name="Picture 9" descr="latex-image-1"/>
          <p:cNvPicPr>
            <a:picLocks noChangeAspect="1" noChangeArrowheads="1"/>
          </p:cNvPicPr>
          <p:nvPr/>
        </p:nvPicPr>
        <p:blipFill>
          <a:blip r:embed="rId5">
            <a:lum bright="-2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88" y="3638093"/>
            <a:ext cx="3170466" cy="46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2572608" y="2857378"/>
            <a:ext cx="2285020" cy="39987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5353905" y="3196561"/>
            <a:ext cx="1531830" cy="346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b="1" i="1">
                <a:ea typeface="ＭＳ Ｐゴシック" charset="0"/>
                <a:cs typeface="ＭＳ Ｐゴシック" charset="0"/>
              </a:rPr>
              <a:t>Energy Balance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5512191" y="2296834"/>
            <a:ext cx="2149306" cy="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275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Confinement Time in seconds</a:t>
            </a: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 flipV="1">
            <a:off x="5943013" y="2228998"/>
            <a:ext cx="228502" cy="11425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4607704" y="4222439"/>
            <a:ext cx="1996765" cy="3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Energy Gain = Q &gt; 10</a:t>
            </a:r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1305485" y="95677"/>
            <a:ext cx="3996607" cy="43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99" dirty="0">
                <a:solidFill>
                  <a:schemeClr val="tx2"/>
                </a:solidFill>
              </a:rPr>
              <a:t>Fusion Energy </a:t>
            </a:r>
            <a:r>
              <a:rPr lang="en-US" altLang="x-none" sz="2221" dirty="0">
                <a:solidFill>
                  <a:schemeClr val="tx2"/>
                </a:solidFill>
              </a:rPr>
              <a:t>Balance</a:t>
            </a:r>
            <a:r>
              <a:rPr lang="en-US" altLang="x-none" sz="2099" dirty="0">
                <a:solidFill>
                  <a:schemeClr val="tx2"/>
                </a:solidFill>
              </a:rPr>
              <a:t> in ITER</a:t>
            </a:r>
          </a:p>
        </p:txBody>
      </p:sp>
    </p:spTree>
    <p:extLst>
      <p:ext uri="{BB962C8B-B14F-4D97-AF65-F5344CB8AC3E}">
        <p14:creationId xmlns:p14="http://schemas.microsoft.com/office/powerpoint/2010/main" val="3151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/>
      <p:bldP spid="501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00E71-4D60-2A4A-A934-5738A5C7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F6263-7180-AE4F-BE2F-11115D7B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005E4-8FF8-B542-9E1F-D90CD6B87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" t="418" r="1" b="4918"/>
          <a:stretch/>
        </p:blipFill>
        <p:spPr bwMode="auto">
          <a:xfrm>
            <a:off x="498800" y="110005"/>
            <a:ext cx="7415154" cy="500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BB044-58DC-E64E-B13E-94F9D4E3382F}"/>
              </a:ext>
            </a:extLst>
          </p:cNvPr>
          <p:cNvCxnSpPr/>
          <p:nvPr/>
        </p:nvCxnSpPr>
        <p:spPr bwMode="auto">
          <a:xfrm flipV="1">
            <a:off x="1613398" y="4238370"/>
            <a:ext cx="408036" cy="1200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3">
            <a:extLst>
              <a:ext uri="{FF2B5EF4-FFF2-40B4-BE49-F238E27FC236}">
                <a16:creationId xmlns:a16="http://schemas.microsoft.com/office/drawing/2014/main" id="{359F376D-C686-C445-8CFA-5D9336803A16}"/>
              </a:ext>
            </a:extLst>
          </p:cNvPr>
          <p:cNvSpPr>
            <a:spLocks/>
          </p:cNvSpPr>
          <p:nvPr/>
        </p:nvSpPr>
        <p:spPr bwMode="auto">
          <a:xfrm>
            <a:off x="1632900" y="2148685"/>
            <a:ext cx="7205135" cy="2376210"/>
          </a:xfrm>
          <a:custGeom>
            <a:avLst/>
            <a:gdLst>
              <a:gd name="T0" fmla="*/ 411498 w 7624534"/>
              <a:gd name="T1" fmla="*/ 2508528 h 2514732"/>
              <a:gd name="T2" fmla="*/ 462392 w 7624534"/>
              <a:gd name="T3" fmla="*/ 1862426 h 2514732"/>
              <a:gd name="T4" fmla="*/ 436945 w 7624534"/>
              <a:gd name="T5" fmla="*/ 924929 h 2514732"/>
              <a:gd name="T6" fmla="*/ 564133 w 7624534"/>
              <a:gd name="T7" fmla="*/ 132 h 2514732"/>
              <a:gd name="T8" fmla="*/ 7635250 w 7624534"/>
              <a:gd name="T9" fmla="*/ 988288 h 2514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24534" h="2514732">
                <a:moveTo>
                  <a:pt x="410934" y="2514732"/>
                </a:moveTo>
                <a:cubicBezTo>
                  <a:pt x="434217" y="2323173"/>
                  <a:pt x="457501" y="2131615"/>
                  <a:pt x="461734" y="1867032"/>
                </a:cubicBezTo>
                <a:cubicBezTo>
                  <a:pt x="465967" y="1602449"/>
                  <a:pt x="419401" y="1238382"/>
                  <a:pt x="436334" y="927232"/>
                </a:cubicBezTo>
                <a:cubicBezTo>
                  <a:pt x="453267" y="616082"/>
                  <a:pt x="-634699" y="-10451"/>
                  <a:pt x="563334" y="132"/>
                </a:cubicBezTo>
                <a:cubicBezTo>
                  <a:pt x="1761367" y="10715"/>
                  <a:pt x="6530217" y="1735799"/>
                  <a:pt x="7624534" y="990732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7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EBE8CA0-7E44-524F-BB5B-DE6B7D738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400" y="18497"/>
            <a:ext cx="5052446" cy="2640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378">
              <a:solidFill>
                <a:srgbClr val="00006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13E35-6104-0442-9FA3-4B8B2FE4468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002833" y="1847159"/>
            <a:ext cx="4272377" cy="8880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378">
              <a:solidFill>
                <a:srgbClr val="000066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3D825C-1AEF-0143-A6E7-4A7F9E560B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13748" y="2480324"/>
            <a:ext cx="3705454" cy="8880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378" dirty="0">
              <a:solidFill>
                <a:srgbClr val="000066"/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98D41DD2-6FD0-3C47-9DC6-CBB708D11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305" y="1460210"/>
            <a:ext cx="1088760" cy="113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68" i="1" dirty="0">
                <a:solidFill>
                  <a:srgbClr val="000090"/>
                </a:solidFill>
              </a:rPr>
              <a:t>Fusion</a:t>
            </a:r>
          </a:p>
          <a:p>
            <a:pPr eaLnBrk="1" hangingPunct="1"/>
            <a:r>
              <a:rPr lang="en-US" altLang="x-none" sz="2268" i="1" dirty="0">
                <a:solidFill>
                  <a:srgbClr val="000090"/>
                </a:solidFill>
              </a:rPr>
              <a:t>Power </a:t>
            </a:r>
          </a:p>
          <a:p>
            <a:pPr eaLnBrk="1" hangingPunct="1"/>
            <a:r>
              <a:rPr lang="en-US" altLang="x-none" sz="2268" i="1" dirty="0">
                <a:solidFill>
                  <a:srgbClr val="000090"/>
                </a:solidFill>
              </a:rPr>
              <a:t>(MW)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4F1A1-4EC6-AB49-9E6F-5DFC1C73C1D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17415" y="792565"/>
            <a:ext cx="516046" cy="708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378">
              <a:solidFill>
                <a:srgbClr val="000066"/>
              </a:solidFill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2F12949-BDF4-E642-B602-373C14CD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313" y="24029"/>
            <a:ext cx="5979529" cy="32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512" dirty="0">
                <a:ea typeface="ＭＳ Ｐゴシック" charset="0"/>
              </a:rPr>
              <a:t>Simulation by Bob Budny:   Based on JET results from 2008-2013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CE54F-E993-0B42-823C-B5EF0341BEBC}"/>
              </a:ext>
            </a:extLst>
          </p:cNvPr>
          <p:cNvSpPr/>
          <p:nvPr/>
        </p:nvSpPr>
        <p:spPr bwMode="auto">
          <a:xfrm>
            <a:off x="2031935" y="3897839"/>
            <a:ext cx="268523" cy="3255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378">
              <a:solidFill>
                <a:srgbClr val="000066"/>
              </a:solidFill>
              <a:ea typeface="ＭＳ Ｐゴシック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4D0055-14D4-A546-8B40-31665BA104A5}"/>
              </a:ext>
            </a:extLst>
          </p:cNvPr>
          <p:cNvSpPr/>
          <p:nvPr/>
        </p:nvSpPr>
        <p:spPr bwMode="auto">
          <a:xfrm>
            <a:off x="2187949" y="4010350"/>
            <a:ext cx="1779157" cy="2280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378">
              <a:solidFill>
                <a:srgbClr val="000066"/>
              </a:solidFill>
              <a:ea typeface="ＭＳ Ｐゴシック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0802ABC-A2F1-3C4F-AA4D-498EE77DC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973" y="3557310"/>
            <a:ext cx="547548" cy="3495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378">
              <a:solidFill>
                <a:srgbClr val="000066"/>
              </a:solidFill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EED84B68-7EF7-784D-A1DB-20B3C3959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66" y="4442388"/>
            <a:ext cx="1529586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90" i="1">
                <a:solidFill>
                  <a:srgbClr val="000090"/>
                </a:solidFill>
              </a:rPr>
              <a:t>Heating </a:t>
            </a:r>
          </a:p>
          <a:p>
            <a:pPr eaLnBrk="1" hangingPunct="1"/>
            <a:r>
              <a:rPr lang="en-US" altLang="x-none" sz="1890" i="1" dirty="0">
                <a:solidFill>
                  <a:srgbClr val="000090"/>
                </a:solidFill>
              </a:rPr>
              <a:t>Power (MW)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E3E4B6-D980-F34D-AB52-52A35E6FC175}"/>
              </a:ext>
            </a:extLst>
          </p:cNvPr>
          <p:cNvCxnSpPr>
            <a:endCxn id="17" idx="1"/>
          </p:cNvCxnSpPr>
          <p:nvPr/>
        </p:nvCxnSpPr>
        <p:spPr bwMode="auto">
          <a:xfrm flipV="1">
            <a:off x="1939490" y="4124360"/>
            <a:ext cx="248459" cy="5570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AFBE3B-4743-3B4C-B94D-AA2FCDE5035C}"/>
              </a:ext>
            </a:extLst>
          </p:cNvPr>
          <p:cNvSpPr txBox="1"/>
          <p:nvPr/>
        </p:nvSpPr>
        <p:spPr>
          <a:xfrm>
            <a:off x="5367364" y="3678588"/>
            <a:ext cx="308732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x-none" i="1" dirty="0">
                <a:solidFill>
                  <a:schemeClr val="tx2"/>
                </a:solidFill>
                <a:latin typeface="Bradley Hand ITC TT-Bold" charset="0"/>
              </a:rPr>
              <a:t>P</a:t>
            </a:r>
            <a:r>
              <a:rPr lang="en-US" altLang="x-none" i="1" baseline="-25000" dirty="0">
                <a:solidFill>
                  <a:schemeClr val="tx2"/>
                </a:solidFill>
                <a:sym typeface="Symbol" charset="2"/>
              </a:rPr>
              <a:t></a:t>
            </a:r>
            <a:r>
              <a:rPr lang="en-US" altLang="x-none" i="1" dirty="0">
                <a:solidFill>
                  <a:schemeClr val="tx2"/>
                </a:solidFill>
                <a:sym typeface="Symbol" charset="2"/>
              </a:rPr>
              <a:t> = </a:t>
            </a:r>
            <a:r>
              <a:rPr lang="en-US" altLang="x-none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2"/>
              </a:rPr>
              <a:t>(Stored Plasma Energy)/𝝉</a:t>
            </a:r>
            <a:r>
              <a:rPr lang="en-US" altLang="x-none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2"/>
              </a:rPr>
              <a:t>E</a:t>
            </a:r>
            <a:endParaRPr lang="en-US" altLang="x-non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Symbol" charset="2"/>
            </a:endParaRPr>
          </a:p>
          <a:p>
            <a:pPr algn="ctr"/>
            <a:r>
              <a:rPr lang="en-US" altLang="x-none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2"/>
              </a:rPr>
              <a:t>BURNING PLASMA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83502F-0B9E-3D43-90B8-998E7D3142A5}"/>
              </a:ext>
            </a:extLst>
          </p:cNvPr>
          <p:cNvCxnSpPr/>
          <p:nvPr/>
        </p:nvCxnSpPr>
        <p:spPr>
          <a:xfrm flipH="1" flipV="1">
            <a:off x="5594465" y="2029885"/>
            <a:ext cx="99753" cy="1648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18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492919"/>
            <a:ext cx="2695575" cy="221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9132" y="557213"/>
            <a:ext cx="268486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658666"/>
            <a:ext cx="2753916" cy="196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Line 6"/>
          <p:cNvSpPr>
            <a:spLocks noChangeShapeType="1"/>
          </p:cNvSpPr>
          <p:nvPr/>
        </p:nvSpPr>
        <p:spPr bwMode="auto">
          <a:xfrm>
            <a:off x="3757613" y="1635919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17413" name="Line 7"/>
          <p:cNvSpPr>
            <a:spLocks noChangeShapeType="1"/>
          </p:cNvSpPr>
          <p:nvPr/>
        </p:nvSpPr>
        <p:spPr bwMode="auto">
          <a:xfrm flipH="1">
            <a:off x="3817144" y="2489598"/>
            <a:ext cx="1266825" cy="50720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17414" name="Line 8"/>
          <p:cNvSpPr>
            <a:spLocks noChangeShapeType="1"/>
          </p:cNvSpPr>
          <p:nvPr/>
        </p:nvSpPr>
        <p:spPr bwMode="auto">
          <a:xfrm>
            <a:off x="5374481" y="2521744"/>
            <a:ext cx="1191" cy="361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392906" y="712899"/>
            <a:ext cx="9977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y-GB" altLang="en-US" sz="900" b="1"/>
              <a:t>Plasma as a 3D neutron source</a:t>
            </a:r>
            <a:endParaRPr lang="en-US" altLang="en-US" sz="900" b="1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949347" y="897565"/>
            <a:ext cx="104951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y-GB" altLang="en-US" sz="900" b="1" dirty="0"/>
              <a:t>Neutron spectra at various locations in a tokamak</a:t>
            </a:r>
            <a:endParaRPr lang="en-US" altLang="en-US" sz="900" b="1" dirty="0"/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3310040" y="3538858"/>
            <a:ext cx="1552371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y-GB" altLang="en-US" sz="900" b="1" dirty="0"/>
              <a:t>Transmutation cross-section data are required to predict helium-induced grain boundary embrittlement</a:t>
            </a:r>
            <a:endParaRPr lang="en-US" altLang="en-US" sz="900" b="1" dirty="0"/>
          </a:p>
        </p:txBody>
      </p:sp>
      <p:sp>
        <p:nvSpPr>
          <p:cNvPr id="17418" name="Text Box 16"/>
          <p:cNvSpPr txBox="1">
            <a:spLocks noChangeArrowheads="1"/>
          </p:cNvSpPr>
          <p:nvPr/>
        </p:nvSpPr>
        <p:spPr bwMode="auto">
          <a:xfrm>
            <a:off x="321609" y="82035"/>
            <a:ext cx="5579413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y-GB" altLang="en-US" dirty="0">
                <a:solidFill>
                  <a:srgbClr val="000000"/>
                </a:solidFill>
                <a:cs typeface="Arial" charset="0"/>
              </a:rPr>
              <a:t>Assessment of materials lifetime: an integrated approach 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8079" y="4644629"/>
            <a:ext cx="2348720" cy="34624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25" dirty="0">
                <a:latin typeface="+mj-lt"/>
                <a:cs typeface="Times New Roman" panose="02020603050405020304" pitchFamily="18" charset="0"/>
              </a:rPr>
              <a:t>M.R. Gilbert </a:t>
            </a:r>
            <a:r>
              <a:rPr lang="it-IT" sz="825" i="1" dirty="0">
                <a:latin typeface="+mj-lt"/>
                <a:cs typeface="Times New Roman" panose="02020603050405020304" pitchFamily="18" charset="0"/>
              </a:rPr>
              <a:t>et al</a:t>
            </a:r>
            <a:r>
              <a:rPr lang="it-IT" sz="825" dirty="0">
                <a:latin typeface="+mj-lt"/>
                <a:cs typeface="Times New Roman" panose="02020603050405020304" pitchFamily="18" charset="0"/>
              </a:rPr>
              <a:t>., Nucl. Fusion </a:t>
            </a:r>
            <a:r>
              <a:rPr lang="it-IT" sz="825" b="1" dirty="0">
                <a:latin typeface="+mj-lt"/>
                <a:cs typeface="Times New Roman" panose="02020603050405020304" pitchFamily="18" charset="0"/>
              </a:rPr>
              <a:t>52 </a:t>
            </a:r>
            <a:r>
              <a:rPr lang="it-IT" sz="825" dirty="0">
                <a:latin typeface="+mj-lt"/>
                <a:cs typeface="Times New Roman" panose="02020603050405020304" pitchFamily="18" charset="0"/>
              </a:rPr>
              <a:t>(2012) 083019; </a:t>
            </a:r>
          </a:p>
          <a:p>
            <a:pPr>
              <a:defRPr/>
            </a:pPr>
            <a:r>
              <a:rPr lang="en-GB" sz="825" dirty="0">
                <a:latin typeface="+mj-lt"/>
                <a:cs typeface="Times New Roman" panose="02020603050405020304" pitchFamily="18" charset="0"/>
              </a:rPr>
              <a:t>J. </a:t>
            </a:r>
            <a:r>
              <a:rPr lang="en-GB" sz="825" dirty="0" err="1">
                <a:latin typeface="+mj-lt"/>
                <a:cs typeface="Times New Roman" panose="02020603050405020304" pitchFamily="18" charset="0"/>
              </a:rPr>
              <a:t>Nucl</a:t>
            </a:r>
            <a:r>
              <a:rPr lang="en-GB" sz="825" dirty="0">
                <a:latin typeface="+mj-lt"/>
                <a:cs typeface="Times New Roman" panose="02020603050405020304" pitchFamily="18" charset="0"/>
              </a:rPr>
              <a:t>. Mater. </a:t>
            </a:r>
            <a:r>
              <a:rPr lang="en-GB" sz="825" b="1" dirty="0">
                <a:latin typeface="+mj-lt"/>
                <a:cs typeface="Times New Roman" panose="02020603050405020304" pitchFamily="18" charset="0"/>
              </a:rPr>
              <a:t>442</a:t>
            </a:r>
            <a:r>
              <a:rPr lang="en-GB" sz="825" dirty="0">
                <a:latin typeface="+mj-lt"/>
                <a:cs typeface="Times New Roman" panose="02020603050405020304" pitchFamily="18" charset="0"/>
              </a:rPr>
              <a:t> (2013) S755</a:t>
            </a:r>
          </a:p>
        </p:txBody>
      </p:sp>
      <p:cxnSp>
        <p:nvCxnSpPr>
          <p:cNvPr id="17420" name="Straight Arrow Connector 3"/>
          <p:cNvCxnSpPr>
            <a:cxnSpLocks noChangeShapeType="1"/>
          </p:cNvCxnSpPr>
          <p:nvPr/>
        </p:nvCxnSpPr>
        <p:spPr bwMode="auto">
          <a:xfrm flipV="1">
            <a:off x="2334816" y="1239441"/>
            <a:ext cx="185738" cy="9882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21" name="Straight Arrow Connector 18"/>
          <p:cNvCxnSpPr>
            <a:cxnSpLocks noChangeShapeType="1"/>
          </p:cNvCxnSpPr>
          <p:nvPr/>
        </p:nvCxnSpPr>
        <p:spPr bwMode="auto">
          <a:xfrm>
            <a:off x="2375297" y="1541860"/>
            <a:ext cx="18454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22" name="Straight Arrow Connector 21"/>
          <p:cNvCxnSpPr>
            <a:cxnSpLocks noChangeShapeType="1"/>
          </p:cNvCxnSpPr>
          <p:nvPr/>
        </p:nvCxnSpPr>
        <p:spPr bwMode="auto">
          <a:xfrm flipH="1">
            <a:off x="1962151" y="1752600"/>
            <a:ext cx="194072" cy="32504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23" name="Straight Arrow Connector 25"/>
          <p:cNvCxnSpPr>
            <a:cxnSpLocks noChangeShapeType="1"/>
          </p:cNvCxnSpPr>
          <p:nvPr/>
        </p:nvCxnSpPr>
        <p:spPr bwMode="auto">
          <a:xfrm flipH="1" flipV="1">
            <a:off x="2334817" y="1719263"/>
            <a:ext cx="154781" cy="18931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7424" name="Picture 19"/>
          <p:cNvPicPr>
            <a:picLocks noChangeAspect="1"/>
          </p:cNvPicPr>
          <p:nvPr/>
        </p:nvPicPr>
        <p:blipFill>
          <a:blip r:embed="rId6"/>
          <a:srcRect l="10008" t="10031" r="25021" b="10031"/>
          <a:stretch>
            <a:fillRect/>
          </a:stretch>
        </p:blipFill>
        <p:spPr bwMode="auto">
          <a:xfrm>
            <a:off x="5182791" y="2918223"/>
            <a:ext cx="2424113" cy="186451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425" name="Text Box 9"/>
          <p:cNvSpPr txBox="1">
            <a:spLocks noChangeArrowheads="1"/>
          </p:cNvSpPr>
          <p:nvPr/>
        </p:nvSpPr>
        <p:spPr bwMode="auto">
          <a:xfrm>
            <a:off x="6762751" y="4001692"/>
            <a:ext cx="1165622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y-GB" altLang="en-US" sz="900" b="1" dirty="0"/>
              <a:t>Defect production, giving rise to radiation embrittlement</a:t>
            </a:r>
            <a:endParaRPr lang="en-US" altLang="en-US" sz="900" b="1" dirty="0"/>
          </a:p>
        </p:txBody>
      </p:sp>
      <p:sp>
        <p:nvSpPr>
          <p:cNvPr id="23" name="Rectangle 22"/>
          <p:cNvSpPr/>
          <p:nvPr/>
        </p:nvSpPr>
        <p:spPr>
          <a:xfrm>
            <a:off x="5541169" y="4785997"/>
            <a:ext cx="1745991" cy="219291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25" dirty="0">
                <a:latin typeface="Times-Roman"/>
              </a:rPr>
              <a:t>A. Sand </a:t>
            </a:r>
            <a:r>
              <a:rPr lang="it-IT" sz="825" i="1" dirty="0">
                <a:latin typeface="Times-Roman"/>
              </a:rPr>
              <a:t>et al</a:t>
            </a:r>
            <a:r>
              <a:rPr lang="it-IT" sz="825" dirty="0">
                <a:latin typeface="Times-Roman"/>
              </a:rPr>
              <a:t>. EPL</a:t>
            </a:r>
            <a:r>
              <a:rPr lang="it-IT" sz="825" dirty="0"/>
              <a:t> </a:t>
            </a:r>
            <a:r>
              <a:rPr lang="it-IT" sz="825" b="1" dirty="0"/>
              <a:t>103 </a:t>
            </a:r>
            <a:r>
              <a:rPr lang="it-IT" sz="825" dirty="0"/>
              <a:t>(2013) 46003</a:t>
            </a:r>
            <a:endParaRPr lang="en-GB" sz="82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C5095-9609-2849-AD5A-BFF0FB60CB26}"/>
              </a:ext>
            </a:extLst>
          </p:cNvPr>
          <p:cNvSpPr txBox="1"/>
          <p:nvPr/>
        </p:nvSpPr>
        <p:spPr>
          <a:xfrm>
            <a:off x="6394847" y="1658"/>
            <a:ext cx="2655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Lauren Garrison’s talk </a:t>
            </a:r>
          </a:p>
          <a:p>
            <a:r>
              <a:rPr lang="en-US" dirty="0"/>
              <a:t>Tuesday next week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E097F-956D-D444-AF90-8EDBB2145951}"/>
              </a:ext>
            </a:extLst>
          </p:cNvPr>
          <p:cNvSpPr txBox="1"/>
          <p:nvPr/>
        </p:nvSpPr>
        <p:spPr>
          <a:xfrm>
            <a:off x="300551" y="2564607"/>
            <a:ext cx="8750088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Rule of thumb. </a:t>
            </a:r>
          </a:p>
          <a:p>
            <a:r>
              <a:rPr lang="en-US" dirty="0"/>
              <a:t>1MW per square meter of wall moves each atom in he wall ten times in a “full power year”.</a:t>
            </a:r>
          </a:p>
        </p:txBody>
      </p:sp>
    </p:spTree>
    <p:extLst>
      <p:ext uri="{BB962C8B-B14F-4D97-AF65-F5344CB8AC3E}">
        <p14:creationId xmlns:p14="http://schemas.microsoft.com/office/powerpoint/2010/main" val="596940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169114" y="33468"/>
            <a:ext cx="5913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dirty="0">
                <a:solidFill>
                  <a:srgbClr val="FF0000"/>
                </a:solidFill>
              </a:rPr>
              <a:t>So you thought you had Tungsten on the Wall</a:t>
            </a:r>
          </a:p>
        </p:txBody>
      </p:sp>
      <p:pic>
        <p:nvPicPr>
          <p:cNvPr id="3" name="W_diver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735547"/>
            <a:ext cx="6885384" cy="351038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9977" y="402800"/>
            <a:ext cx="1151277" cy="2192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25" dirty="0" err="1">
                <a:latin typeface="+mj-lt"/>
                <a:cs typeface="Times New Roman" panose="02020603050405020304" pitchFamily="18" charset="0"/>
              </a:rPr>
              <a:t>Thanks</a:t>
            </a:r>
            <a:r>
              <a:rPr lang="it-IT" sz="825" dirty="0">
                <a:latin typeface="+mj-lt"/>
                <a:cs typeface="Times New Roman" panose="02020603050405020304" pitchFamily="18" charset="0"/>
              </a:rPr>
              <a:t> to M.R. Gilbert</a:t>
            </a:r>
            <a:endParaRPr lang="en-GB" sz="82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1" y="486918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1493658" y="4731990"/>
            <a:ext cx="14246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Refractory metals</a:t>
            </a:r>
          </a:p>
        </p:txBody>
      </p:sp>
    </p:spTree>
    <p:extLst>
      <p:ext uri="{BB962C8B-B14F-4D97-AF65-F5344CB8AC3E}">
        <p14:creationId xmlns:p14="http://schemas.microsoft.com/office/powerpoint/2010/main" val="232833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45B072-74CA-4441-A7B1-84980B6E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Neutrons to Electricity – Balance of Plant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0467B2-433D-7348-B73A-0D8F48158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222"/>
            <a:ext cx="9144000" cy="4454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8B36E-EA97-D34D-9B07-E9FFD892D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9223"/>
            <a:ext cx="9144000" cy="4364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946F8B-7FDD-CC41-9215-66E772C24AC8}"/>
              </a:ext>
            </a:extLst>
          </p:cNvPr>
          <p:cNvSpPr txBox="1"/>
          <p:nvPr/>
        </p:nvSpPr>
        <p:spPr>
          <a:xfrm>
            <a:off x="1921565" y="4684545"/>
            <a:ext cx="562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Blanket design – see Chuck Kessel’s talk 4pm next </a:t>
            </a:r>
            <a:r>
              <a:rPr lang="en-US" dirty="0" err="1"/>
              <a:t>monday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95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6CA8C-405E-E340-BC57-CEB917EE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Part 1.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BE715-94BB-F149-A41D-C526AE44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9BD1-6F8D-2949-B971-81B32AF6146E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0EA25-C811-C244-92DA-4A255A49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363B5-1A39-CD49-88D3-35F02F4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0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88542" y="120905"/>
            <a:ext cx="6166155" cy="9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>
              <a:defRPr/>
            </a:pPr>
            <a:endParaRPr lang="en-US" sz="3332" b="1">
              <a:latin typeface="Candara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80481" y="944571"/>
            <a:ext cx="6092245" cy="31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28" dirty="0"/>
              <a:t>Eddington assumed that the sun puts four hydrogens together to make helium.: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474425" y="1391668"/>
            <a:ext cx="3748142" cy="3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25"/>
              <a:t>H     +     H     +     H     +     H     </a:t>
            </a:r>
            <a:r>
              <a:rPr lang="en-US" sz="1825">
                <a:sym typeface="Wingdings" charset="0"/>
              </a:rPr>
              <a:t>     He</a:t>
            </a:r>
            <a:endParaRPr lang="en-US" sz="1825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2534877" y="1863952"/>
            <a:ext cx="241810" cy="12090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28"/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2534877" y="1863952"/>
            <a:ext cx="241810" cy="24181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28"/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3441664" y="1863952"/>
            <a:ext cx="241810" cy="24181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28"/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4469357" y="1863952"/>
            <a:ext cx="241810" cy="24181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28"/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5436597" y="1863952"/>
            <a:ext cx="241810" cy="24181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28"/>
          </a:p>
        </p:txBody>
      </p: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6504591" y="1797203"/>
            <a:ext cx="382866" cy="486139"/>
            <a:chOff x="636" y="2087"/>
            <a:chExt cx="604" cy="527"/>
          </a:xfrm>
        </p:grpSpPr>
        <p:pic>
          <p:nvPicPr>
            <p:cNvPr id="20" name="Picture 13" descr="g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2087"/>
              <a:ext cx="39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4" descr="Bl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" y="2087"/>
              <a:ext cx="302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Bl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" y="2314"/>
              <a:ext cx="302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6" descr="g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" y="2097"/>
              <a:ext cx="399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295601" y="2790891"/>
            <a:ext cx="7103168" cy="202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587" dirty="0"/>
              <a:t>Mass difference is energy by Einstein’s relation </a:t>
            </a:r>
            <a:r>
              <a:rPr lang="en-US" sz="1587" b="1" dirty="0"/>
              <a:t>E= mc</a:t>
            </a:r>
            <a:r>
              <a:rPr lang="en-US" sz="1587" b="1" baseline="30000" dirty="0"/>
              <a:t>2</a:t>
            </a:r>
            <a:r>
              <a:rPr lang="en-US" sz="1587" dirty="0"/>
              <a:t>.</a:t>
            </a:r>
            <a:r>
              <a:rPr lang="en-US" sz="1587" baseline="30000" dirty="0"/>
              <a:t>  </a:t>
            </a:r>
          </a:p>
          <a:p>
            <a:pPr>
              <a:lnSpc>
                <a:spcPct val="120000"/>
              </a:lnSpc>
              <a:defRPr/>
            </a:pPr>
            <a:endParaRPr lang="en-US" sz="1587" baseline="30000" dirty="0"/>
          </a:p>
          <a:p>
            <a:pPr>
              <a:lnSpc>
                <a:spcPct val="120000"/>
              </a:lnSpc>
              <a:defRPr/>
            </a:pPr>
            <a:r>
              <a:rPr lang="en-US" sz="1587" dirty="0"/>
              <a:t>Hydrogen mass 1.00794 (atomic units) Mass of helium 4.0026</a:t>
            </a:r>
          </a:p>
          <a:p>
            <a:pPr>
              <a:lnSpc>
                <a:spcPct val="120000"/>
              </a:lnSpc>
              <a:defRPr/>
            </a:pPr>
            <a:endParaRPr lang="en-US" sz="1587" dirty="0"/>
          </a:p>
          <a:p>
            <a:pPr>
              <a:lnSpc>
                <a:spcPct val="120000"/>
              </a:lnSpc>
              <a:defRPr/>
            </a:pPr>
            <a:r>
              <a:rPr lang="en-US" sz="1587" dirty="0"/>
              <a:t>Thus approximately:  1.008 kilograms of hydrogen</a:t>
            </a:r>
            <a:r>
              <a:rPr lang="en-US" sz="1587" dirty="0">
                <a:sym typeface="Wingdings" charset="0"/>
              </a:rPr>
              <a:t> 1 kilogram of Helium  </a:t>
            </a:r>
          </a:p>
          <a:p>
            <a:pPr>
              <a:lnSpc>
                <a:spcPct val="120000"/>
              </a:lnSpc>
              <a:defRPr/>
            </a:pPr>
            <a:r>
              <a:rPr lang="en-US" sz="1587" dirty="0">
                <a:sym typeface="Wingdings" charset="0"/>
              </a:rPr>
              <a:t>8 grams   7.5 </a:t>
            </a:r>
            <a:r>
              <a:rPr lang="en-US" sz="1587" dirty="0">
                <a:sym typeface="Symbol" charset="0"/>
              </a:rPr>
              <a:t> 10</a:t>
            </a:r>
            <a:r>
              <a:rPr lang="en-US" sz="1587" baseline="30000" dirty="0">
                <a:sym typeface="Symbol" charset="0"/>
              </a:rPr>
              <a:t>14</a:t>
            </a:r>
            <a:r>
              <a:rPr lang="en-US" sz="1587" dirty="0">
                <a:sym typeface="Symbol" charset="0"/>
              </a:rPr>
              <a:t>J of Energy. </a:t>
            </a:r>
          </a:p>
          <a:p>
            <a:pPr>
              <a:lnSpc>
                <a:spcPct val="120000"/>
              </a:lnSpc>
              <a:defRPr/>
            </a:pPr>
            <a:r>
              <a:rPr lang="en-US" sz="1587" dirty="0">
                <a:sym typeface="Symbol" charset="0"/>
              </a:rPr>
              <a:t>That will supply you with all your energy needs for about 10,000 years.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68387" y="4817513"/>
            <a:ext cx="2226892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b="1" dirty="0">
                <a:latin typeface="Candara" charset="0"/>
                <a:ea typeface="Candara" charset="0"/>
                <a:cs typeface="Candara" charset="0"/>
              </a:rPr>
              <a:t>Binding energy of nucleus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5203282" y="2332514"/>
            <a:ext cx="1640385" cy="31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28" dirty="0"/>
              <a:t>Capture 2 electrons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915CD7-185C-C841-AC8B-F305E334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</p:spPr>
        <p:txBody>
          <a:bodyPr/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Simple </a:t>
            </a:r>
            <a:r>
              <a:rPr lang="en-US" dirty="0" err="1">
                <a:latin typeface="Candara" charset="0"/>
                <a:ea typeface="Candara" charset="0"/>
                <a:cs typeface="Candara" charset="0"/>
              </a:rPr>
              <a:t>Maths</a:t>
            </a:r>
            <a:r>
              <a:rPr lang="en-US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GB" dirty="0">
                <a:latin typeface="Candara" charset="0"/>
                <a:ea typeface="Candara" charset="0"/>
                <a:cs typeface="Candara" charset="0"/>
              </a:rPr>
              <a:t>and</a:t>
            </a:r>
            <a:r>
              <a:rPr lang="en-US" dirty="0">
                <a:latin typeface="Candara" charset="0"/>
                <a:ea typeface="Candara" charset="0"/>
                <a:cs typeface="Candara" charset="0"/>
              </a:rPr>
              <a:t> E = mc</a:t>
            </a:r>
            <a:r>
              <a:rPr lang="en-US" baseline="30000" dirty="0">
                <a:latin typeface="Candara" charset="0"/>
                <a:ea typeface="Candara" charset="0"/>
                <a:cs typeface="Candara" charset="0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0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06692" y="2326605"/>
            <a:ext cx="5270995" cy="434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Where does the fusion energy come from?</a:t>
            </a:r>
          </a:p>
        </p:txBody>
      </p:sp>
    </p:spTree>
    <p:extLst>
      <p:ext uri="{BB962C8B-B14F-4D97-AF65-F5344CB8AC3E}">
        <p14:creationId xmlns:p14="http://schemas.microsoft.com/office/powerpoint/2010/main" val="240959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60" y="868549"/>
            <a:ext cx="3637225" cy="2055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354" t="20060"/>
          <a:stretch/>
        </p:blipFill>
        <p:spPr>
          <a:xfrm>
            <a:off x="5007602" y="847790"/>
            <a:ext cx="2991929" cy="41099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936195" y="1380939"/>
            <a:ext cx="454486" cy="323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01323" y="892596"/>
            <a:ext cx="1374222" cy="53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>
                <a:solidFill>
                  <a:schemeClr val="tx2"/>
                </a:solidFill>
              </a:rPr>
              <a:t>Repulsion of</a:t>
            </a:r>
          </a:p>
          <a:p>
            <a:r>
              <a:rPr lang="en-US" sz="1428" dirty="0">
                <a:solidFill>
                  <a:schemeClr val="tx2"/>
                </a:solidFill>
              </a:rPr>
              <a:t>Positive charges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60726" y="2437037"/>
            <a:ext cx="377281" cy="167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98694" y="2465078"/>
            <a:ext cx="1088888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chemeClr val="tx2"/>
                </a:solidFill>
              </a:rPr>
              <a:t>Strong force</a:t>
            </a:r>
            <a:endParaRPr lang="en-US" sz="1428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9922" y="115353"/>
            <a:ext cx="1907895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Building a Nucleus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9520" y="3158598"/>
            <a:ext cx="3532442" cy="53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/>
              <a:t>Binding energy per nucleon of a nucleus with</a:t>
            </a:r>
          </a:p>
          <a:p>
            <a:r>
              <a:rPr lang="en-US" sz="1428" dirty="0"/>
              <a:t>N</a:t>
            </a:r>
            <a:r>
              <a:rPr lang="en-US" sz="1428" baseline="-25000" dirty="0"/>
              <a:t>p </a:t>
            </a:r>
            <a:r>
              <a:rPr lang="en-US" sz="1428" dirty="0"/>
              <a:t>protons and </a:t>
            </a:r>
            <a:r>
              <a:rPr lang="en-US" sz="1428" dirty="0" err="1"/>
              <a:t>N</a:t>
            </a:r>
            <a:r>
              <a:rPr lang="en-US" sz="1428" baseline="-25000" dirty="0" err="1"/>
              <a:t>n</a:t>
            </a:r>
            <a:r>
              <a:rPr lang="en-US" sz="1428" dirty="0"/>
              <a:t> neutrons.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520" y="3956625"/>
            <a:ext cx="3057482" cy="5718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696" y="4011890"/>
            <a:ext cx="1982179" cy="7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2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198" y="-36271"/>
            <a:ext cx="7326843" cy="576953"/>
          </a:xfrm>
        </p:spPr>
        <p:txBody>
          <a:bodyPr/>
          <a:lstStyle/>
          <a:p>
            <a:pPr eaLnBrk="1" hangingPunct="1">
              <a:defRPr/>
            </a:pPr>
            <a:r>
              <a:rPr lang="en-US" sz="2849" dirty="0"/>
              <a:t>Which fusion?</a:t>
            </a:r>
            <a:endParaRPr lang="en-GB" sz="2849" dirty="0"/>
          </a:p>
        </p:txBody>
      </p:sp>
      <p:pic>
        <p:nvPicPr>
          <p:cNvPr id="9220" name="Picture 32" descr="JG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" b="1370"/>
          <a:stretch>
            <a:fillRect/>
          </a:stretch>
        </p:blipFill>
        <p:spPr>
          <a:xfrm>
            <a:off x="-248717" y="-70418"/>
            <a:ext cx="9392717" cy="543246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9046" y="4731065"/>
            <a:ext cx="4864858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 dirty="0">
                <a:solidFill>
                  <a:schemeClr val="bg1"/>
                </a:solidFill>
              </a:rPr>
              <a:t>Enough lithium in sea to supply 30 million years of world energy needs</a:t>
            </a:r>
          </a:p>
        </p:txBody>
      </p:sp>
      <p:sp>
        <p:nvSpPr>
          <p:cNvPr id="7" name="Oval 6"/>
          <p:cNvSpPr/>
          <p:nvPr/>
        </p:nvSpPr>
        <p:spPr>
          <a:xfrm>
            <a:off x="1494977" y="466419"/>
            <a:ext cx="5236337" cy="178143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8" name="TextBox 7"/>
          <p:cNvSpPr txBox="1"/>
          <p:nvPr/>
        </p:nvSpPr>
        <p:spPr>
          <a:xfrm>
            <a:off x="2682600" y="2301836"/>
            <a:ext cx="2165465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 dirty="0">
                <a:solidFill>
                  <a:srgbClr val="ED8000"/>
                </a:solidFill>
              </a:rPr>
              <a:t>Plasma at 200 </a:t>
            </a:r>
            <a:r>
              <a:rPr lang="en-US" sz="1275" dirty="0" err="1">
                <a:solidFill>
                  <a:srgbClr val="ED8000"/>
                </a:solidFill>
              </a:rPr>
              <a:t>miilion</a:t>
            </a:r>
            <a:r>
              <a:rPr lang="en-US" sz="1275" dirty="0">
                <a:solidFill>
                  <a:srgbClr val="ED8000"/>
                </a:solidFill>
              </a:rPr>
              <a:t> degrees</a:t>
            </a:r>
          </a:p>
        </p:txBody>
      </p:sp>
      <p:sp>
        <p:nvSpPr>
          <p:cNvPr id="9" name="Oval 8"/>
          <p:cNvSpPr/>
          <p:nvPr/>
        </p:nvSpPr>
        <p:spPr>
          <a:xfrm>
            <a:off x="5381464" y="1762007"/>
            <a:ext cx="2591456" cy="3508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10" name="TextBox 9"/>
          <p:cNvSpPr txBox="1"/>
          <p:nvPr/>
        </p:nvSpPr>
        <p:spPr>
          <a:xfrm>
            <a:off x="3600309" y="3651408"/>
            <a:ext cx="1941301" cy="2885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75" dirty="0">
                <a:solidFill>
                  <a:schemeClr val="bg1"/>
                </a:solidFill>
              </a:rPr>
              <a:t>Blanket at ~ 600 degrees C</a:t>
            </a:r>
          </a:p>
        </p:txBody>
      </p:sp>
    </p:spTree>
    <p:extLst>
      <p:ext uri="{BB962C8B-B14F-4D97-AF65-F5344CB8AC3E}">
        <p14:creationId xmlns:p14="http://schemas.microsoft.com/office/powerpoint/2010/main" val="12133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21" y="-714536"/>
            <a:ext cx="4629715" cy="6572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8077" y="856532"/>
            <a:ext cx="2207912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chemeClr val="tx2"/>
                </a:solidFill>
              </a:rPr>
              <a:t>Deuterium Tritium </a:t>
            </a:r>
            <a:r>
              <a:rPr lang="en-US" sz="1428" dirty="0">
                <a:solidFill>
                  <a:schemeClr val="tx2"/>
                </a:solidFill>
              </a:rPr>
              <a:t>reaction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821354" y="-865229"/>
            <a:ext cx="131102" cy="27094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3847" y="3896637"/>
            <a:ext cx="1782026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>
                <a:solidFill>
                  <a:schemeClr val="tx2"/>
                </a:solidFill>
              </a:rPr>
              <a:t>100 million degrees 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84656" y="3740615"/>
            <a:ext cx="388935" cy="205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90944" y="2028608"/>
            <a:ext cx="1822165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rgbClr val="FF0000"/>
                </a:solidFill>
              </a:rPr>
              <a:t>Deuterium Deuterium</a:t>
            </a:r>
            <a:endParaRPr lang="en-US" sz="1428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236334" y="1564482"/>
            <a:ext cx="104881" cy="4544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864513" y="4845780"/>
            <a:ext cx="4630755" cy="33656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Plasma pressure in atmospheres.   For a 50-50 DT mix.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92726" y="4685609"/>
            <a:ext cx="323384" cy="2721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813406" y="2018968"/>
            <a:ext cx="2191690" cy="121584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Simple calculation yields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The power generated in 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Each cubic meter.  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Approximately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99BD5-831B-B14E-8D25-360A9BA0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</p:spPr>
        <p:txBody>
          <a:bodyPr/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Reaction Rate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B92F3-FEAC-C64F-BC1F-E4E8F3EE0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71" y="4244995"/>
            <a:ext cx="6743700" cy="520700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C78C6D9-2115-0B48-9748-273C2864A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924" y="964281"/>
            <a:ext cx="4829012" cy="326771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CB5DDB-209A-5F45-BCCC-1E2A3AA66267}"/>
              </a:ext>
            </a:extLst>
          </p:cNvPr>
          <p:cNvCxnSpPr/>
          <p:nvPr/>
        </p:nvCxnSpPr>
        <p:spPr>
          <a:xfrm flipV="1">
            <a:off x="7202026" y="3054927"/>
            <a:ext cx="1183438" cy="1190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AC059D1-DCBF-9C46-AD5A-D6616AA4BBB1}"/>
              </a:ext>
            </a:extLst>
          </p:cNvPr>
          <p:cNvSpPr txBox="1"/>
          <p:nvPr/>
        </p:nvSpPr>
        <p:spPr>
          <a:xfrm>
            <a:off x="464401" y="3896637"/>
            <a:ext cx="220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Fusion Power Density</a:t>
            </a:r>
          </a:p>
        </p:txBody>
      </p:sp>
    </p:spTree>
    <p:extLst>
      <p:ext uri="{BB962C8B-B14F-4D97-AF65-F5344CB8AC3E}">
        <p14:creationId xmlns:p14="http://schemas.microsoft.com/office/powerpoint/2010/main" val="35958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06692" y="727161"/>
            <a:ext cx="5445530" cy="1117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We need temperatures of  ~200,000,000º C!</a:t>
            </a:r>
          </a:p>
          <a:p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at these temperatures Deuterium D and</a:t>
            </a:r>
          </a:p>
          <a:p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Tritium T are ionized </a:t>
            </a:r>
            <a:r>
              <a:rPr lang="mr-IN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a </a:t>
            </a:r>
            <a:r>
              <a:rPr lang="en-US" sz="2221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PLASMA</a:t>
            </a:r>
            <a:endParaRPr lang="en-US" sz="222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84" y="1985828"/>
            <a:ext cx="3667978" cy="1737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354" y="2840539"/>
            <a:ext cx="2815164" cy="2302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9922" y="115353"/>
            <a:ext cx="856325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Plasma</a:t>
            </a:r>
          </a:p>
        </p:txBody>
      </p:sp>
    </p:spTree>
    <p:extLst>
      <p:ext uri="{BB962C8B-B14F-4D97-AF65-F5344CB8AC3E}">
        <p14:creationId xmlns:p14="http://schemas.microsoft.com/office/powerpoint/2010/main" val="2124600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9922" y="115353"/>
            <a:ext cx="1002197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Pressure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1418" y="686164"/>
            <a:ext cx="4782399" cy="434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1" dirty="0">
                <a:solidFill>
                  <a:schemeClr val="tx2"/>
                </a:solidFill>
              </a:rPr>
              <a:t>Ideal Gas Law roughly holds for plasmas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136" y="1188657"/>
            <a:ext cx="4681226" cy="33570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550978" y="1524363"/>
            <a:ext cx="0" cy="260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53308" y="1753323"/>
            <a:ext cx="1770613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chemeClr val="tx2"/>
                </a:solidFill>
              </a:rPr>
              <a:t>Boltzmann’s constant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8872" y="2296496"/>
            <a:ext cx="1611339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>
                <a:solidFill>
                  <a:schemeClr val="tx2"/>
                </a:solidFill>
              </a:rPr>
              <a:t>Density of particles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062213" y="2090922"/>
            <a:ext cx="0" cy="260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116" y="1753344"/>
            <a:ext cx="1884103" cy="2619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8543" y="2782867"/>
            <a:ext cx="6253635" cy="434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1" dirty="0">
                <a:solidFill>
                  <a:schemeClr val="tx2"/>
                </a:solidFill>
              </a:rPr>
              <a:t>What is the pressure of a plasma at </a:t>
            </a:r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200,000,000º C?</a:t>
            </a:r>
            <a:endParaRPr lang="en-US" sz="2221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136" y="3333610"/>
            <a:ext cx="3530334" cy="13785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4469" y="3333610"/>
            <a:ext cx="1906804" cy="6294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</a:rPr>
              <a:t>Pressure of plasma</a:t>
            </a:r>
          </a:p>
          <a:p>
            <a:r>
              <a:rPr lang="en-US" sz="1745" dirty="0">
                <a:solidFill>
                  <a:schemeClr val="tx2"/>
                </a:solidFill>
              </a:rPr>
              <a:t>In atmospheres</a:t>
            </a:r>
          </a:p>
        </p:txBody>
      </p:sp>
    </p:spTree>
    <p:extLst>
      <p:ext uri="{BB962C8B-B14F-4D97-AF65-F5344CB8AC3E}">
        <p14:creationId xmlns:p14="http://schemas.microsoft.com/office/powerpoint/2010/main" val="2694144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6584</TotalTime>
  <Words>1019</Words>
  <Application>Microsoft Macintosh PowerPoint</Application>
  <PresentationFormat>On-screen Show (16:9)</PresentationFormat>
  <Paragraphs>212</Paragraphs>
  <Slides>25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Bradley Hand ITC TT-Bold</vt:lpstr>
      <vt:lpstr>Calibri</vt:lpstr>
      <vt:lpstr>Candara</vt:lpstr>
      <vt:lpstr>Times-Roman</vt:lpstr>
      <vt:lpstr>Wingdings</vt:lpstr>
      <vt:lpstr>Office Theme</vt:lpstr>
      <vt:lpstr>Document</vt:lpstr>
      <vt:lpstr>Introduction to Fusion Part 1.</vt:lpstr>
      <vt:lpstr>1920 The British Association</vt:lpstr>
      <vt:lpstr>Simple Maths and E = mc2</vt:lpstr>
      <vt:lpstr>PowerPoint Presentation</vt:lpstr>
      <vt:lpstr>PowerPoint Presentation</vt:lpstr>
      <vt:lpstr>Which fusion?</vt:lpstr>
      <vt:lpstr>Reaction 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Equilibrium</vt:lpstr>
      <vt:lpstr>Simple considerations – things we all know</vt:lpstr>
      <vt:lpstr>Princeton – TFTR 1994,  JET 1997</vt:lpstr>
      <vt:lpstr>ITER</vt:lpstr>
      <vt:lpstr>What will ITER do?</vt:lpstr>
      <vt:lpstr>PowerPoint Presentation</vt:lpstr>
      <vt:lpstr>PowerPoint Presentation</vt:lpstr>
      <vt:lpstr>PowerPoint Presentation</vt:lpstr>
      <vt:lpstr>PowerPoint Presentation</vt:lpstr>
      <vt:lpstr>Neutrons to Electricity – Balance of Plant</vt:lpstr>
      <vt:lpstr>End of Part 1.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down the cost and scale of fusion</dc:title>
  <dc:creator>Microsoft Office User</dc:creator>
  <cp:lastModifiedBy>Microsoft Office User</cp:lastModifiedBy>
  <cp:revision>136</cp:revision>
  <cp:lastPrinted>2019-01-27T23:54:42Z</cp:lastPrinted>
  <dcterms:created xsi:type="dcterms:W3CDTF">2019-01-27T23:18:55Z</dcterms:created>
  <dcterms:modified xsi:type="dcterms:W3CDTF">2020-06-14T21:05:57Z</dcterms:modified>
</cp:coreProperties>
</file>